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7"/>
  </p:notesMasterIdLst>
  <p:sldIdLst>
    <p:sldId id="263" r:id="rId2"/>
    <p:sldId id="275" r:id="rId3"/>
    <p:sldId id="274" r:id="rId4"/>
    <p:sldId id="283" r:id="rId5"/>
    <p:sldId id="265" r:id="rId6"/>
    <p:sldId id="284" r:id="rId7"/>
    <p:sldId id="293" r:id="rId8"/>
    <p:sldId id="288" r:id="rId9"/>
    <p:sldId id="287" r:id="rId10"/>
    <p:sldId id="294" r:id="rId11"/>
    <p:sldId id="292" r:id="rId12"/>
    <p:sldId id="295" r:id="rId13"/>
    <p:sldId id="290" r:id="rId14"/>
    <p:sldId id="282" r:id="rId15"/>
    <p:sldId id="29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9"/>
    <a:srgbClr val="FEB64C"/>
    <a:srgbClr val="B17ED8"/>
    <a:srgbClr val="E54950"/>
    <a:srgbClr val="35B2CF"/>
    <a:srgbClr val="8F45C7"/>
    <a:srgbClr val="FEA82A"/>
    <a:srgbClr val="1C6576"/>
    <a:srgbClr val="1E6D80"/>
    <a:srgbClr val="1B62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5" autoAdjust="0"/>
  </p:normalViewPr>
  <p:slideViewPr>
    <p:cSldViewPr>
      <p:cViewPr>
        <p:scale>
          <a:sx n="70" d="100"/>
          <a:sy n="70" d="100"/>
        </p:scale>
        <p:origin x="-135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AA603-1829-4CC0-A9B7-EC2E6DCBF13F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3CA0B-1350-4475-8941-96DD6B9E71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CA0B-1350-4475-8941-96DD6B9E719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F0D31E-8508-4549-8D6F-E3B4C003AE99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F0D31E-8508-4549-8D6F-E3B4C003AE99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F0D31E-8508-4549-8D6F-E3B4C003AE99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gif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9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SC0002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332656"/>
            <a:ext cx="936104" cy="93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379438"/>
            <a:ext cx="1368152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2123728" y="2708920"/>
            <a:ext cx="5112568" cy="68009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Proyecto PlastiCombustibles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63688" y="3573016"/>
            <a:ext cx="6552728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US" sz="2400" i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Conversión</a:t>
            </a:r>
            <a:r>
              <a:rPr lang="en-US" sz="2400" i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i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Residuos</a:t>
            </a:r>
            <a:r>
              <a:rPr lang="en-US" sz="2400" i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Plásticos</a:t>
            </a:r>
            <a:r>
              <a:rPr lang="en-US" sz="2400" i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 Combustibles </a:t>
            </a:r>
            <a:r>
              <a:rPr lang="en-US" sz="2400" i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Vehiculares</a:t>
            </a:r>
            <a:r>
              <a:rPr lang="en-US" sz="2400" i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i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Crudo</a:t>
            </a:r>
            <a:r>
              <a:rPr lang="en-US" sz="2400" i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Liviano</a:t>
            </a:r>
            <a:r>
              <a:rPr lang="en-US" sz="2400" i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Gasolina</a:t>
            </a:r>
            <a:r>
              <a:rPr lang="en-US" sz="2400" i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(ULSG), Diesel (ULSD) y Fuel Oil.</a:t>
            </a:r>
          </a:p>
        </p:txBody>
      </p:sp>
      <p:sp>
        <p:nvSpPr>
          <p:cNvPr id="23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39952" y="4869160"/>
            <a:ext cx="4392488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baseline="-25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calderon@drcalderonlabs.com</a:t>
            </a: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923928" y="5701232"/>
            <a:ext cx="4176464" cy="68009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12 de noviembre de 2013</a:t>
            </a:r>
            <a:endParaRPr lang="es-ES" sz="1400" b="1" dirty="0">
              <a:solidFill>
                <a:schemeClr val="accent6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s://encrypted-tbn1.gstatic.com/images?q=tbn:ANd9GcRl7udhLLyslgYVC-UGmoBIUCJF4oydA4dYMwGqAmq-NNgqZk5G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1700808"/>
            <a:ext cx="1385714" cy="930552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1115616" y="141277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3200" dirty="0" smtClean="0"/>
          </a:p>
          <a:p>
            <a:r>
              <a:rPr lang="es-ES_tradnl" sz="3200" dirty="0" smtClean="0"/>
              <a:t> </a:t>
            </a:r>
            <a:r>
              <a:rPr lang="es-ES_tradnl" sz="3200" b="1" dirty="0" smtClean="0">
                <a:solidFill>
                  <a:schemeClr val="accent1">
                    <a:lumMod val="50000"/>
                  </a:schemeClr>
                </a:solidFill>
              </a:rPr>
              <a:t>Premio           a la Sostenibilidad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3203848" y="4293096"/>
            <a:ext cx="4824536" cy="68009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Felipe Calderón Sáenz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76672"/>
            <a:ext cx="2418599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854" y="256748"/>
            <a:ext cx="1013602" cy="1012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31 Rectángulo"/>
          <p:cNvSpPr/>
          <p:nvPr/>
        </p:nvSpPr>
        <p:spPr>
          <a:xfrm>
            <a:off x="432048" y="1844824"/>
            <a:ext cx="392392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Grupos de Interés Internos</a:t>
            </a:r>
          </a:p>
          <a:p>
            <a:pPr lvl="0"/>
            <a:endParaRPr lang="es-ES" sz="800" b="1" dirty="0" smtClean="0"/>
          </a:p>
          <a:p>
            <a:r>
              <a:rPr lang="es-ES" sz="1400" b="1" dirty="0" smtClean="0"/>
              <a:t>Estructura Organizacional Estable</a:t>
            </a:r>
            <a:r>
              <a:rPr lang="es-ES" sz="1400" dirty="0" smtClean="0"/>
              <a:t>, Capacitación, Desarrollo Personal y Profesional, Incentivos, Liderazgo, Promoción Laboral. </a:t>
            </a:r>
          </a:p>
          <a:p>
            <a:endParaRPr lang="es-ES_tradnl" sz="800" dirty="0" smtClean="0"/>
          </a:p>
          <a:p>
            <a:pPr lvl="0"/>
            <a:r>
              <a:rPr lang="es-CL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Grupos de Interés Externos</a:t>
            </a:r>
          </a:p>
          <a:p>
            <a:pPr lvl="0"/>
            <a:endParaRPr lang="es-ES" sz="900" b="1" dirty="0" smtClean="0"/>
          </a:p>
          <a:p>
            <a:r>
              <a:rPr lang="es-ES" sz="1600" b="1" dirty="0" smtClean="0"/>
              <a:t>Población Recicladora </a:t>
            </a:r>
            <a:endParaRPr lang="es-ES" sz="1600" dirty="0" smtClean="0"/>
          </a:p>
          <a:p>
            <a:r>
              <a:rPr lang="es-ES" sz="1400" dirty="0" smtClean="0"/>
              <a:t>Alianzas, Desarrollo Empresarial. Capacitación, negociación justa, desarrollo de liderazgo, Socios.</a:t>
            </a:r>
            <a:endParaRPr lang="es-ES" sz="800" dirty="0" smtClean="0"/>
          </a:p>
          <a:p>
            <a:endParaRPr lang="es-ES" sz="800" dirty="0" smtClean="0"/>
          </a:p>
          <a:p>
            <a:r>
              <a:rPr lang="es-ES" sz="1600" b="1" dirty="0" smtClean="0"/>
              <a:t>Comunidad y Sociedad </a:t>
            </a:r>
          </a:p>
          <a:p>
            <a:r>
              <a:rPr lang="es-ES" sz="1400" dirty="0" smtClean="0"/>
              <a:t>Educación Ambiental: Centros Educativos, </a:t>
            </a:r>
            <a:r>
              <a:rPr lang="es-ES" sz="1400" dirty="0" err="1" smtClean="0"/>
              <a:t>JACs</a:t>
            </a:r>
            <a:r>
              <a:rPr lang="es-ES" sz="1400" dirty="0" smtClean="0"/>
              <a:t>, Localidades.</a:t>
            </a:r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>
            <a:off x="2987824" y="836712"/>
            <a:ext cx="3672408" cy="5760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Componente Social</a:t>
            </a:r>
            <a:endParaRPr lang="es-CL" sz="2800" b="1" dirty="0">
              <a:solidFill>
                <a:schemeClr val="accent4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672408" y="6309320"/>
            <a:ext cx="53640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http://www.munlima.gob.pe/limaambiental/media/k2/items/cache/56dab2b3675237b0ba79395c67ee9ae4_XL.jpg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672408" y="6165304"/>
            <a:ext cx="54360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http://enriquecetupsicologia.com/articulos/wp-content/uploads/2011/05/empowerment-costa-rica.jpg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5004048" y="1772816"/>
            <a:ext cx="3057629" cy="4045660"/>
            <a:chOff x="4970755" y="823017"/>
            <a:chExt cx="3792244" cy="5290798"/>
          </a:xfrm>
        </p:grpSpPr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08366">
              <a:off x="5351102" y="4221763"/>
              <a:ext cx="3411897" cy="189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14 Grupo"/>
            <p:cNvGrpSpPr/>
            <p:nvPr/>
          </p:nvGrpSpPr>
          <p:grpSpPr>
            <a:xfrm>
              <a:off x="4970755" y="823017"/>
              <a:ext cx="3675574" cy="3586973"/>
              <a:chOff x="4970755" y="823017"/>
              <a:chExt cx="3675574" cy="3586973"/>
            </a:xfrm>
          </p:grpSpPr>
          <p:pic>
            <p:nvPicPr>
              <p:cNvPr id="27653" name="Picture 5" descr="http://enriquecetupsicologia.com/articulos/wp-content/uploads/2011/05/empowerment-costa-rica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467297">
                <a:off x="5245059" y="823017"/>
                <a:ext cx="3401270" cy="1738908"/>
              </a:xfrm>
              <a:prstGeom prst="rect">
                <a:avLst/>
              </a:prstGeom>
              <a:noFill/>
            </p:spPr>
          </p:pic>
          <p:pic>
            <p:nvPicPr>
              <p:cNvPr id="27650" name="Picture 2" descr="http://cdn.larepublica.pe/sites/default/files/imagecache/img_noticia_640x384/imagen/2012/11/13/imagen-DSC_0157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0925393">
                <a:off x="4970755" y="2438521"/>
                <a:ext cx="3329430" cy="1971469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4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32656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960440" cy="778098"/>
          </a:xfrm>
        </p:spPr>
        <p:txBody>
          <a:bodyPr>
            <a:noAutofit/>
          </a:bodyPr>
          <a:lstStyle/>
          <a:p>
            <a:r>
              <a:rPr lang="es-CL" sz="2400" dirty="0" smtClean="0">
                <a:solidFill>
                  <a:schemeClr val="accent4">
                    <a:lumMod val="75000"/>
                  </a:schemeClr>
                </a:solidFill>
              </a:rPr>
              <a:t>Componente Ambiental</a:t>
            </a:r>
            <a:endParaRPr lang="es-C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Picture 2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84839"/>
            <a:ext cx="869487" cy="868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539552" y="1412776"/>
            <a:ext cx="2232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“El reciclaje de los residuos plásticos, a través de la producción de combustible Diesel, tiene un gran potencial en la conservación de los recursos</a:t>
            </a: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y la reducción de las emisiones de gases de efecto invernadero”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3275856" y="1124744"/>
            <a:ext cx="5184576" cy="4176464"/>
            <a:chOff x="2843808" y="1500121"/>
            <a:chExt cx="5544616" cy="4665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2823758"/>
              <a:ext cx="5544616" cy="291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9 Grupo"/>
            <p:cNvGrpSpPr/>
            <p:nvPr/>
          </p:nvGrpSpPr>
          <p:grpSpPr>
            <a:xfrm>
              <a:off x="2843808" y="1500121"/>
              <a:ext cx="5544616" cy="4665183"/>
              <a:chOff x="2843808" y="1500121"/>
              <a:chExt cx="5544616" cy="466518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43808" y="5706826"/>
                <a:ext cx="5544616" cy="458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43808" y="1500121"/>
                <a:ext cx="5544616" cy="135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14 Rectángulo"/>
          <p:cNvSpPr/>
          <p:nvPr/>
        </p:nvSpPr>
        <p:spPr>
          <a:xfrm>
            <a:off x="467544" y="443711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unep.org/</a:t>
            </a:r>
            <a:r>
              <a:rPr lang="es-ES" sz="8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ietc</a:t>
            </a:r>
            <a:r>
              <a:rPr lang="es-ES" sz="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ES" sz="8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Portals</a:t>
            </a:r>
            <a:r>
              <a:rPr lang="es-ES" sz="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/136/Other%20documents/</a:t>
            </a:r>
          </a:p>
          <a:p>
            <a:r>
              <a:rPr lang="es-ES" sz="8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PolicyBriefs</a:t>
            </a:r>
            <a:r>
              <a:rPr lang="es-ES" sz="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/10052013_Waste%20Plastic%20</a:t>
            </a:r>
          </a:p>
          <a:p>
            <a:r>
              <a:rPr lang="es-ES" sz="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Policy%20brief.pdf</a:t>
            </a:r>
            <a:endParaRPr lang="es-ES" sz="8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03848" y="5427221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Proceso Amigable con el Medio Ambiente, en ausencia de oxígeno y de bajo consumo energético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013176"/>
            <a:ext cx="1038471" cy="92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32656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89827"/>
            <a:ext cx="864096" cy="862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2771800" y="548680"/>
            <a:ext cx="5040560" cy="5760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Aspectos Corporativos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9552" y="1196752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PlastiCombustibles</a:t>
            </a:r>
          </a:p>
          <a:p>
            <a:pPr>
              <a:buFont typeface="Arial" pitchFamily="34" charset="0"/>
              <a:buChar char="•"/>
            </a:pPr>
            <a:endParaRPr lang="es-CO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Se compromete a implementar una Gestión Sostenible. Nuestra Misión, Valores y Filosofía Empresarial nos impulsa a desarrollar y ofrecer tecnologías para el reciclaje y la producción de combustibles más limpios, que ayudan a la gente a vivir mejor y a cuidar nuestros ecosistemas, en Colombia y Latinoamérica. </a:t>
            </a:r>
            <a:endParaRPr lang="es-CO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36504" y="407765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 smtClean="0">
                <a:solidFill>
                  <a:schemeClr val="accent1">
                    <a:lumMod val="50000"/>
                  </a:schemeClr>
                </a:solidFill>
              </a:rPr>
              <a:t>http://www.drcalderonlabs.com/Images/IMG_2284_Small.JPG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26286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1749" y="1412777"/>
            <a:ext cx="400269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4788024" y="4365104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Nos enorgullecemos de nuestro compromiso con la excelencia empresarial, nuestra solidaridad con la comunidad y el cuidado y protección que ejercemos sobre el medio ambiente. Aplicamos los criterios de Buen Gobierno y nos unimos al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Pacto Global y a los Objetivos del Milenio de Naciones Unidas.</a:t>
            </a:r>
            <a:endParaRPr lang="es-CO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6097" y="5877272"/>
            <a:ext cx="64991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2656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0985" y="116632"/>
            <a:ext cx="1013503" cy="1012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203848" y="548680"/>
            <a:ext cx="4104456" cy="5760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Impacto Potencial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1383734"/>
            <a:ext cx="35283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Planta Industrial 10 TN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/batch/d</a:t>
            </a:r>
            <a:endParaRPr lang="es-CL" sz="1600" b="1" dirty="0" smtClean="0">
              <a:solidFill>
                <a:schemeClr val="accent4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s-CO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 Generación de ingresos   </a:t>
            </a:r>
          </a:p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  ($200.000 adicionales/mes) </a:t>
            </a:r>
          </a:p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  para 400 familias de </a:t>
            </a:r>
          </a:p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  recicladores y 12 Empleos </a:t>
            </a:r>
          </a:p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  directos.</a:t>
            </a:r>
            <a:endParaRPr lang="es-CO" sz="800" dirty="0" smtClean="0">
              <a:latin typeface="Arial" pitchFamily="34" charset="0"/>
              <a:cs typeface="Arial" pitchFamily="34" charset="0"/>
            </a:endParaRPr>
          </a:p>
          <a:p>
            <a:endParaRPr lang="es-CO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 Reducción de 1.650 a 2.750 </a:t>
            </a:r>
          </a:p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  TN de CO2 por año.</a:t>
            </a:r>
            <a:endParaRPr lang="es-CO" sz="800" dirty="0" smtClean="0">
              <a:latin typeface="Arial" pitchFamily="34" charset="0"/>
              <a:cs typeface="Arial" pitchFamily="34" charset="0"/>
            </a:endParaRPr>
          </a:p>
          <a:p>
            <a:endParaRPr lang="es-CO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 Disminución en la explotación </a:t>
            </a:r>
          </a:p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  de recursos naturales, </a:t>
            </a:r>
          </a:p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  equivalente a 25.000 barriles </a:t>
            </a:r>
          </a:p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  por año.</a:t>
            </a:r>
            <a:endParaRPr lang="es-CO" sz="800" dirty="0" smtClean="0">
              <a:latin typeface="Arial" pitchFamily="34" charset="0"/>
              <a:cs typeface="Arial" pitchFamily="34" charset="0"/>
            </a:endParaRPr>
          </a:p>
          <a:p>
            <a:endParaRPr lang="es-CO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 2.640 TN anuales, recicladas </a:t>
            </a:r>
          </a:p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  en PlastiCombustibles, que ya </a:t>
            </a:r>
          </a:p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  no llegan al relleno sanitario.</a:t>
            </a:r>
          </a:p>
          <a:p>
            <a:endParaRPr lang="es-CO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www.eltiempo.com/colombia/cali/IMAGEN/IMAGEN-1233478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96495"/>
            <a:ext cx="4393502" cy="2204513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563888" y="576635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latin typeface="Arial" pitchFamily="34" charset="0"/>
                <a:cs typeface="Arial" pitchFamily="34" charset="0"/>
              </a:rPr>
              <a:t>En Bogotá hay un potencial para más de 50 Plantas para procesar 10 Ton de residuos plásticos/Día, y en el país para 274 Plantas. </a:t>
            </a: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139952" y="461422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 Proceso innovador.</a:t>
            </a: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16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16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 (tecnología apropiada y                           </a:t>
            </a:r>
          </a:p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  desarrollada localmente).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139952" y="3894147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 Admite plásticos no reciclables y sus mezclas.</a:t>
            </a: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 No requiere lavado, picado ni secado.</a:t>
            </a:r>
          </a:p>
          <a:p>
            <a:pPr>
              <a:buFont typeface="Arial" pitchFamily="34" charset="0"/>
              <a:buChar char="•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 Bajo consumo energético en el proceso.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067944" y="345048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http://www.eltiempo.com/colombia/cali/ARTICULO-WEB-NEW_NOTA_INTERIOR-12334921.html</a:t>
            </a:r>
            <a:endParaRPr lang="es-ES" sz="8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262034"/>
            <a:ext cx="792088" cy="7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3707904" y="605587"/>
            <a:ext cx="2520280" cy="59116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Avances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941168"/>
            <a:ext cx="2016224" cy="7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67544" y="1340768"/>
            <a:ext cx="424847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Planta de Banco 1.5 Kg/batch.</a:t>
            </a:r>
            <a:endParaRPr lang="es-CO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CO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Planta Piloto 350 kg/batch, cofinanciación 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INNpulsa|MiPYME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Colombia 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es-CO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BANCOLDEX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$363.062.000) 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Dr. </a:t>
            </a:r>
          </a:p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  Calderón Laboratorios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($196.807.995). </a:t>
            </a:r>
            <a:endParaRPr lang="es-CO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s-E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Ofrecimiento Vicepresidencia Innovación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   y Tecnología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ECOPETROL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, compra Crudo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   Liviano y análisis PlastiCombustibles ICP.</a:t>
            </a:r>
            <a:endParaRPr lang="es-ES" sz="800" dirty="0" smtClean="0">
              <a:latin typeface="Arial" pitchFamily="34" charset="0"/>
              <a:cs typeface="Arial" pitchFamily="34" charset="0"/>
            </a:endParaRPr>
          </a:p>
          <a:p>
            <a:endParaRPr lang="es-ES_tradnl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Parque Industrial Aprovechamiento de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  Residuos Plásticos “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Huitaca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”, Inclusión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  Planta   10 TN/batch/d PlastiCombustibles, </a:t>
            </a:r>
          </a:p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 Alcaldía Mayor de Bogotá D.C.</a:t>
            </a:r>
          </a:p>
          <a:p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Archivo / VANGUARDIA LIB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600400" cy="2400267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4716016" y="3717032"/>
            <a:ext cx="4572000" cy="2154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http://www.vanguardia.com/historico/105279-avanzan-obras-con-ladrillos-ecologicos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drcalderonlabs.com/Logos/Drcald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88512"/>
            <a:ext cx="1512168" cy="95266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644008" y="4149080"/>
            <a:ext cx="42484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Ofrecimiento Vicepresidencia de Suministro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   y Logística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BIOMAX S.A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., compra Crudo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   Liviano y refinados.</a:t>
            </a:r>
            <a:endParaRPr lang="es-ES" sz="800" dirty="0" smtClean="0">
              <a:latin typeface="Arial" pitchFamily="34" charset="0"/>
              <a:cs typeface="Arial" pitchFamily="34" charset="0"/>
            </a:endParaRPr>
          </a:p>
          <a:p>
            <a:endParaRPr lang="es-E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Alianzas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Universidad Libre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UDCA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y </a:t>
            </a:r>
          </a:p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 Universidad de La Sabana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ID+i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en Reciclaje -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   Energía, y Programas de Educación Ambiental.</a:t>
            </a:r>
            <a:endParaRPr lang="es-ES" sz="800" dirty="0" smtClean="0">
              <a:latin typeface="Arial" pitchFamily="34" charset="0"/>
              <a:cs typeface="Arial" pitchFamily="34" charset="0"/>
            </a:endParaRPr>
          </a:p>
          <a:p>
            <a:endParaRPr lang="es-E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Campaña Separación y Compactación en la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   Fuente: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Eléctricos Internacional Ltda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., y 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   Centros Educativos en Suba.</a:t>
            </a:r>
            <a:endParaRPr lang="es-CO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4664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854" y="256748"/>
            <a:ext cx="1157618" cy="1156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115616" y="3068960"/>
            <a:ext cx="7272808" cy="23042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0186" y="2348880"/>
            <a:ext cx="1525910" cy="135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386104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Ayúdennos a construir y consolidar </a:t>
            </a: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PlastiCombustibles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una empresa de Energía Alternativa que limpia el medio ambiente de residuos plásticos y los convierte en Combustible Industrial y Vehicular con Ultra Bajo contenido de Azufre, mediante un proceso ambientalmente positivo, escalable, comercialmente viable y que beneficia a la sociedad en general e incluye a la población recicladora del país.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691680" y="1196752"/>
            <a:ext cx="6120680" cy="12961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PlastiCombustibles</a:t>
            </a:r>
            <a:r>
              <a:rPr kumimoji="0" lang="es-C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se constituye en el eslabón perdido  en la cadena Petróleo -</a:t>
            </a:r>
            <a:r>
              <a:rPr kumimoji="0" lang="es-CL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s-C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Plástico -</a:t>
            </a:r>
            <a:r>
              <a:rPr kumimoji="0" lang="es-CL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Petróleo, permitiendo así un verdadero cierre de Ciclo de Vida.</a:t>
            </a:r>
            <a:endParaRPr kumimoji="0" lang="es-CL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3" descr="C:\Procesos\Pirolisis\Fotos\huella-de-carbon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6891" y="5805264"/>
            <a:ext cx="877597" cy="936104"/>
          </a:xfrm>
          <a:prstGeom prst="rect">
            <a:avLst/>
          </a:prstGeom>
          <a:noFill/>
        </p:spPr>
      </p:pic>
      <p:pic>
        <p:nvPicPr>
          <p:cNvPr id="11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4664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3059832" y="476672"/>
            <a:ext cx="3312368" cy="68009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 Problema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80112" y="1772816"/>
            <a:ext cx="2880320" cy="1944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dirty="0" smtClean="0">
                <a:latin typeface="Arial" pitchFamily="34" charset="0"/>
                <a:cs typeface="Arial" pitchFamily="34" charset="0"/>
              </a:rPr>
              <a:t>En Colombia, cerca de un millón de toneladas anuales de “basuras” de plástico contaminan los ecosistemas y se disponen en los rellenos sanitarios.</a:t>
            </a:r>
          </a:p>
        </p:txBody>
      </p:sp>
      <p:pic>
        <p:nvPicPr>
          <p:cNvPr id="14" name="Picture 2" descr="DSC000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188640"/>
            <a:ext cx="1008112" cy="1006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356599"/>
            <a:ext cx="1440160" cy="4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211960" y="64533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http://dtoms.com/2011/02/21/its-sad-bad-news-about-the-oceans/</a:t>
            </a:r>
            <a:endParaRPr lang="es-ES" sz="8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369180"/>
            <a:ext cx="4248472" cy="208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99592" y="4725144"/>
            <a:ext cx="3096344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dirty="0" smtClean="0">
                <a:latin typeface="Arial" pitchFamily="34" charset="0"/>
                <a:cs typeface="Arial" pitchFamily="34" charset="0"/>
              </a:rPr>
              <a:t>No Existen procesos que permitan el aprovechamiento y valorización de estos residuos.</a:t>
            </a:r>
            <a:endParaRPr lang="en-US" sz="1600" i="1" baseline="-25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200.93.163.76/Samuel2011/images/stories/Federico_Ortega/OCTUBRE09/relleno6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192321"/>
            <a:ext cx="4320480" cy="2884751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720080" y="4046875"/>
            <a:ext cx="5940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http://200.93.163.76/Samuel2011/images/stories/Federico_Ortega/OCTUBRE09/relleno651.jpg</a:t>
            </a:r>
          </a:p>
        </p:txBody>
      </p:sp>
      <p:pic>
        <p:nvPicPr>
          <p:cNvPr id="18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32656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2771800" y="876696"/>
            <a:ext cx="4392488" cy="68009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Nuestra Solución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2564904"/>
            <a:ext cx="2592288" cy="15841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 smtClean="0">
                <a:latin typeface="Arial" pitchFamily="34" charset="0"/>
                <a:cs typeface="Arial" pitchFamily="34" charset="0"/>
              </a:rPr>
              <a:t>Convertir esta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basura de plástico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en combustible  vehicular e industrial.</a:t>
            </a:r>
          </a:p>
        </p:txBody>
      </p:sp>
      <p:pic>
        <p:nvPicPr>
          <p:cNvPr id="14" name="Picture 2" descr="DSC000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260648"/>
            <a:ext cx="1079922" cy="1078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356599"/>
            <a:ext cx="1440160" cy="4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8663" y="1996718"/>
            <a:ext cx="5449801" cy="424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32656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3419872" y="836712"/>
            <a:ext cx="3600400" cy="68009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Nuestra Solución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2564904"/>
            <a:ext cx="2592288" cy="30243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SC000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260648"/>
            <a:ext cx="1079922" cy="1078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356599"/>
            <a:ext cx="1440160" cy="4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Felipe Calderón\Dropbox\Pirolizador de 80 x 240\Vista 23.jpg"/>
          <p:cNvPicPr/>
          <p:nvPr/>
        </p:nvPicPr>
        <p:blipFill>
          <a:blip r:embed="rId5" cstate="print"/>
          <a:srcRect l="14286" t="8728" b="11721"/>
          <a:stretch>
            <a:fillRect/>
          </a:stretch>
        </p:blipFill>
        <p:spPr bwMode="auto">
          <a:xfrm>
            <a:off x="2699792" y="1988840"/>
            <a:ext cx="60486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772816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Conversión de 10 T/d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residuos 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PlastiCombustibles</a:t>
            </a:r>
            <a:endParaRPr kumimoji="0" lang="es-ES" sz="16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536" y="2852936"/>
            <a:ext cx="239520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Producción Mensual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es-ES_tradnl" sz="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53.800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Gl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Crudo Liviano</a:t>
            </a:r>
            <a:endParaRPr lang="es-ES_tradnl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Equivalentes a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es-ES_tradnl" sz="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18.830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Gl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Gasolina ULS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24.100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Gl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Diesel ULS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10.760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Gl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Fuel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ULS</a:t>
            </a:r>
            <a:endParaRPr kumimoji="0" lang="es-ES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2656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131840" y="2924941"/>
          <a:ext cx="4968552" cy="2448275"/>
        </p:xfrm>
        <a:graphic>
          <a:graphicData uri="http://schemas.openxmlformats.org/drawingml/2006/table">
            <a:tbl>
              <a:tblPr/>
              <a:tblGrid>
                <a:gridCol w="2496793"/>
                <a:gridCol w="2471759"/>
              </a:tblGrid>
              <a:tr h="4181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CLIENTES</a:t>
                      </a:r>
                      <a:r>
                        <a:rPr lang="es-CO" sz="20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- POTENCIALES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370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PlastiCombustibles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Tecnología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91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Refinadores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6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Distribuidores Mayoristas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Operadores de Rellenos Sanitarios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6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Distribuidores Minoristas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Empresas de servicios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públicos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4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Industrias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Industrias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3635896" y="548680"/>
            <a:ext cx="2448272" cy="70609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Mercado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s://encrypted-tbn3.gstatic.com/images?q=tbn:ANd9GcRuebhBpJAjsWE8bAL0QZjNtq1VE7ErWqKLlgpHM-di8rowDeIF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1881682" cy="864096"/>
          </a:xfrm>
          <a:prstGeom prst="rect">
            <a:avLst/>
          </a:prstGeom>
          <a:noFill/>
        </p:spPr>
      </p:pic>
      <p:pic>
        <p:nvPicPr>
          <p:cNvPr id="11" name="Picture 6" descr="https://encrypted-tbn1.gstatic.com/images?q=tbn:ANd9GcRCAz6MK8qYW9Jowm5HCoiklwj_YNaTMqxIYrFulEBpOFYlJRqE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37112"/>
            <a:ext cx="1872202" cy="432048"/>
          </a:xfrm>
          <a:prstGeom prst="rect">
            <a:avLst/>
          </a:prstGeom>
          <a:noFill/>
        </p:spPr>
      </p:pic>
      <p:pic>
        <p:nvPicPr>
          <p:cNvPr id="12" name="Picture 1" descr="C:\Procesos\Pirolisis\Foto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589240"/>
            <a:ext cx="1872208" cy="646941"/>
          </a:xfrm>
          <a:prstGeom prst="rect">
            <a:avLst/>
          </a:prstGeom>
          <a:noFill/>
        </p:spPr>
      </p:pic>
      <p:pic>
        <p:nvPicPr>
          <p:cNvPr id="14" name="Picture 2" descr="DSC0002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328855"/>
            <a:ext cx="941198" cy="939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Rectángulo"/>
          <p:cNvSpPr/>
          <p:nvPr/>
        </p:nvSpPr>
        <p:spPr>
          <a:xfrm>
            <a:off x="1979712" y="1268760"/>
            <a:ext cx="61926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Producción Potencial: $884.000 millones anuales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millón de TN de Residuos Plásticos/año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274 Plantas de 10 T/d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4.212.000 Barriles de Crudo Liviano ULS/año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0334" y="5517232"/>
            <a:ext cx="346584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32656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644008" y="6021288"/>
            <a:ext cx="3168352" cy="5760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Oportunidades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2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18290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944216" cy="63672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56576" y="5116868"/>
            <a:ext cx="2232248" cy="174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SC0002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188640"/>
            <a:ext cx="1013503" cy="1012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CuadroTexto"/>
          <p:cNvSpPr txBox="1"/>
          <p:nvPr/>
        </p:nvSpPr>
        <p:spPr>
          <a:xfrm>
            <a:off x="5724128" y="4365104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s-CO" sz="1400" dirty="0" smtClean="0"/>
              <a:t> Materia Prima: </a:t>
            </a:r>
            <a:endParaRPr lang="es-CO" sz="1400" dirty="0" smtClean="0"/>
          </a:p>
          <a:p>
            <a:pPr algn="r">
              <a:buFont typeface="Arial" pitchFamily="34" charset="0"/>
              <a:buChar char="•"/>
            </a:pPr>
            <a:r>
              <a:rPr lang="es-CO" sz="1400" dirty="0" smtClean="0"/>
              <a:t>Plástico </a:t>
            </a:r>
            <a:r>
              <a:rPr lang="es-CO" sz="1400" dirty="0" smtClean="0"/>
              <a:t>“Basura” de bajo valor</a:t>
            </a:r>
          </a:p>
          <a:p>
            <a:pPr algn="r">
              <a:buFont typeface="Arial" pitchFamily="34" charset="0"/>
              <a:buChar char="•"/>
            </a:pPr>
            <a:r>
              <a:rPr lang="es-CO" sz="1400" dirty="0" smtClean="0"/>
              <a:t> Producto final de mucha </a:t>
            </a:r>
            <a:r>
              <a:rPr lang="es-CO" sz="1400" dirty="0" smtClean="0"/>
              <a:t>demanda y </a:t>
            </a:r>
            <a:r>
              <a:rPr lang="es-CO" sz="1400" dirty="0" smtClean="0"/>
              <a:t>alto valor.</a:t>
            </a:r>
          </a:p>
          <a:p>
            <a:pPr algn="r">
              <a:buFont typeface="Arial" pitchFamily="34" charset="0"/>
              <a:buChar char="•"/>
            </a:pPr>
            <a:r>
              <a:rPr lang="es-CO" sz="1400" dirty="0" smtClean="0"/>
              <a:t>Potencial </a:t>
            </a:r>
            <a:r>
              <a:rPr lang="es-CO" sz="1400" dirty="0" smtClean="0"/>
              <a:t>de crecimiento a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 274 Plantas de 10 T/d en Colombia</a:t>
            </a:r>
            <a:endParaRPr lang="es-C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854" y="256748"/>
            <a:ext cx="1013602" cy="1012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1520" y="1916832"/>
            <a:ext cx="2592288" cy="9361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Fase </a:t>
            </a:r>
            <a:r>
              <a:rPr lang="es-ES_tradnl" sz="20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Preoperativa</a:t>
            </a:r>
            <a:endParaRPr lang="es-CL" sz="2000" b="1" dirty="0">
              <a:solidFill>
                <a:schemeClr val="accent4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699792" y="836712"/>
            <a:ext cx="4320480" cy="5760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Aspectos Financieros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95536" y="2585224"/>
            <a:ext cx="21602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Planta Laboratorio</a:t>
            </a:r>
            <a:r>
              <a:rPr lang="es-ES_tradnl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y </a:t>
            </a:r>
          </a:p>
          <a:p>
            <a:r>
              <a:rPr lang="es-ES_tradnl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Planta de Banco </a:t>
            </a:r>
            <a:endParaRPr lang="es-ES_tradnl" sz="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COP $192 millones</a:t>
            </a:r>
          </a:p>
          <a:p>
            <a:endParaRPr lang="es-ES_tradn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Planta Piloto</a:t>
            </a:r>
          </a:p>
          <a:p>
            <a:r>
              <a:rPr lang="es-ES_tradnl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350 Kg/Batch</a:t>
            </a:r>
            <a:endParaRPr lang="es-ES_tradnl" sz="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COP $805 millones</a:t>
            </a:r>
            <a:endParaRPr lang="es-ES_tradnl" sz="600" dirty="0" smtClean="0">
              <a:latin typeface="Arial" pitchFamily="34" charset="0"/>
              <a:cs typeface="Arial" pitchFamily="34" charset="0"/>
            </a:endParaRPr>
          </a:p>
          <a:p>
            <a:endParaRPr lang="es-ES_tradnl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Apalancados:</a:t>
            </a:r>
            <a:endParaRPr lang="es-ES_tradnl" sz="600" dirty="0" smtClean="0">
              <a:latin typeface="Arial" pitchFamily="34" charset="0"/>
              <a:cs typeface="Arial" pitchFamily="34" charset="0"/>
            </a:endParaRPr>
          </a:p>
          <a:p>
            <a:endParaRPr lang="es-ES_tradnl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COP $596 millones</a:t>
            </a:r>
            <a:endParaRPr lang="es-ES_tradnl" sz="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Pendiente:</a:t>
            </a:r>
            <a:endParaRPr lang="es-ES_tradnl" sz="800" dirty="0" smtClean="0">
              <a:latin typeface="Arial" pitchFamily="34" charset="0"/>
              <a:cs typeface="Arial" pitchFamily="34" charset="0"/>
            </a:endParaRPr>
          </a:p>
          <a:p>
            <a:endParaRPr lang="es-ES_tradnl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 $211 millones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627784" y="5949280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http://es.123rf.com/photo_3625557_3d-de-cuatro-colores-Brillantes-</a:t>
            </a:r>
          </a:p>
          <a:p>
            <a:r>
              <a:rPr lang="es-ES" sz="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de-los-surtidores-de-gasolina.html</a:t>
            </a:r>
            <a:endParaRPr lang="es-ES" sz="8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 Título"/>
          <p:cNvSpPr>
            <a:spLocks noGrp="1"/>
          </p:cNvSpPr>
          <p:nvPr>
            <p:ph type="title"/>
          </p:nvPr>
        </p:nvSpPr>
        <p:spPr>
          <a:xfrm>
            <a:off x="6084168" y="3141548"/>
            <a:ext cx="3600400" cy="720080"/>
          </a:xfrm>
        </p:spPr>
        <p:txBody>
          <a:bodyPr>
            <a:normAutofit/>
          </a:bodyPr>
          <a:lstStyle/>
          <a:p>
            <a:r>
              <a:rPr lang="es-CO" sz="2000" dirty="0" smtClean="0">
                <a:solidFill>
                  <a:schemeClr val="accent4">
                    <a:lumMod val="50000"/>
                  </a:schemeClr>
                </a:solidFill>
              </a:rPr>
              <a:t>Proyecciones</a:t>
            </a:r>
            <a:endParaRPr lang="es-CO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2915816" y="2401143"/>
            <a:ext cx="1728192" cy="5760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Inversión</a:t>
            </a:r>
            <a:endParaRPr lang="es-CL" sz="2000" b="1" dirty="0">
              <a:solidFill>
                <a:schemeClr val="accent4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915816" y="3481263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COP $ 211 millones (3 meses). 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868144" y="357940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Ventas Año 1: $1.800 millones</a:t>
            </a:r>
            <a:endParaRPr lang="es-CO" sz="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Ventas Año 2: $2.754 millones</a:t>
            </a:r>
            <a:endParaRPr lang="es-CO" sz="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Ventas Año 3: $2.809 millones</a:t>
            </a:r>
            <a:endParaRPr lang="es-CO" sz="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1400" dirty="0" smtClean="0">
                <a:latin typeface="Arial" pitchFamily="34" charset="0"/>
                <a:cs typeface="Arial" pitchFamily="34" charset="0"/>
              </a:rPr>
              <a:t>    Punto de Equilibrio: 18 meses</a:t>
            </a:r>
          </a:p>
          <a:p>
            <a:endParaRPr lang="es-CO" sz="600" dirty="0" smtClean="0">
              <a:latin typeface="Arial" pitchFamily="34" charset="0"/>
              <a:cs typeface="Arial" pitchFamily="34" charset="0"/>
            </a:endParaRPr>
          </a:p>
          <a:p>
            <a:endParaRPr lang="es-CO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1400" dirty="0" smtClean="0">
                <a:latin typeface="Arial" pitchFamily="34" charset="0"/>
                <a:cs typeface="Arial" pitchFamily="34" charset="0"/>
              </a:rPr>
              <a:t>    TIR: 27,02%</a:t>
            </a:r>
            <a:endParaRPr lang="es-CO" sz="600" dirty="0" smtClean="0">
              <a:latin typeface="Arial" pitchFamily="34" charset="0"/>
              <a:cs typeface="Arial" pitchFamily="34" charset="0"/>
            </a:endParaRPr>
          </a:p>
          <a:p>
            <a:endParaRPr lang="es-CO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1400" dirty="0" smtClean="0">
                <a:latin typeface="Arial" pitchFamily="34" charset="0"/>
                <a:cs typeface="Arial" pitchFamily="34" charset="0"/>
              </a:rPr>
              <a:t>    VPN:  </a:t>
            </a:r>
            <a:r>
              <a:rPr lang="es-CO" sz="1400" dirty="0" smtClean="0"/>
              <a:t>~ </a:t>
            </a:r>
            <a:r>
              <a:rPr lang="es-CO" sz="1400" dirty="0" smtClean="0">
                <a:latin typeface="Arial" pitchFamily="34" charset="0"/>
                <a:cs typeface="Arial" pitchFamily="34" charset="0"/>
              </a:rPr>
              <a:t>$  2500 millones</a:t>
            </a:r>
            <a:endParaRPr lang="es-CO" sz="600" dirty="0" smtClean="0">
              <a:latin typeface="Arial" pitchFamily="34" charset="0"/>
              <a:cs typeface="Arial" pitchFamily="34" charset="0"/>
            </a:endParaRPr>
          </a:p>
          <a:p>
            <a:endParaRPr lang="es-CO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1400" dirty="0" smtClean="0">
                <a:latin typeface="Arial" pitchFamily="34" charset="0"/>
                <a:cs typeface="Arial" pitchFamily="34" charset="0"/>
              </a:rPr>
              <a:t>    ROI: </a:t>
            </a:r>
            <a:r>
              <a:rPr lang="es-CO" sz="1400" dirty="0" smtClean="0"/>
              <a:t>~ 28 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2915816" y="3049215"/>
            <a:ext cx="2664296" cy="5760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Capital de Trabajo</a:t>
            </a:r>
            <a:endParaRPr lang="es-CL" sz="2000" b="1" dirty="0">
              <a:solidFill>
                <a:schemeClr val="accent4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915816" y="283319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COP $1.680 millones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6084168" y="2349460"/>
            <a:ext cx="2664296" cy="5760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Financiación</a:t>
            </a:r>
            <a:endParaRPr lang="es-CL" sz="2000" b="1" dirty="0">
              <a:solidFill>
                <a:schemeClr val="accent4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084168" y="270950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ES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cosistema</a:t>
            </a: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de emprendimiento,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Banca e inversionistas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1" descr="C:\Procesos\Pirolisis\Fotos\nuevaformu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098" y="3789039"/>
            <a:ext cx="3469062" cy="2304257"/>
          </a:xfrm>
          <a:prstGeom prst="rect">
            <a:avLst/>
          </a:prstGeom>
          <a:noFill/>
        </p:spPr>
      </p:pic>
      <p:sp>
        <p:nvSpPr>
          <p:cNvPr id="34" name="33 Rectángulo"/>
          <p:cNvSpPr/>
          <p:nvPr/>
        </p:nvSpPr>
        <p:spPr>
          <a:xfrm>
            <a:off x="2699792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Planta Industrial 10 TN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/batch/d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Semestre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2015</a:t>
            </a:r>
            <a:endParaRPr lang="es-CL" b="1" dirty="0">
              <a:solidFill>
                <a:schemeClr val="accent4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3" y="184839"/>
            <a:ext cx="1085412" cy="1083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" name="1 Título"/>
          <p:cNvSpPr>
            <a:spLocks noGrp="1"/>
          </p:cNvSpPr>
          <p:nvPr>
            <p:ph type="title"/>
          </p:nvPr>
        </p:nvSpPr>
        <p:spPr>
          <a:xfrm>
            <a:off x="2915816" y="548680"/>
            <a:ext cx="4824536" cy="778098"/>
          </a:xfrm>
        </p:spPr>
        <p:txBody>
          <a:bodyPr>
            <a:noAutofit/>
          </a:bodyPr>
          <a:lstStyle/>
          <a:p>
            <a:r>
              <a:rPr lang="es-CL" sz="2400" dirty="0" smtClean="0">
                <a:solidFill>
                  <a:schemeClr val="accent4">
                    <a:lumMod val="75000"/>
                  </a:schemeClr>
                </a:solidFill>
              </a:rPr>
              <a:t>Elementos de Sostenibilidad</a:t>
            </a:r>
            <a:endParaRPr lang="es-C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1" name="1 Título"/>
          <p:cNvSpPr txBox="1">
            <a:spLocks/>
          </p:cNvSpPr>
          <p:nvPr/>
        </p:nvSpPr>
        <p:spPr>
          <a:xfrm>
            <a:off x="395536" y="1354758"/>
            <a:ext cx="1368152" cy="77809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Riesgos</a:t>
            </a:r>
            <a:endParaRPr kumimoji="0" lang="es-CL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3" name="92 Rectángulo"/>
          <p:cNvSpPr/>
          <p:nvPr/>
        </p:nvSpPr>
        <p:spPr>
          <a:xfrm>
            <a:off x="1475656" y="1322184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Aparición de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procesos que compitan por la "Materia Prima”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Problemas de Calidad derivados de la presencia de PVC en la MP. 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El descenso del precio del petróleo a niveles inferiores a USD$ 60/barril.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233" y="2564904"/>
            <a:ext cx="7597173" cy="347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1 Título"/>
          <p:cNvSpPr txBox="1">
            <a:spLocks/>
          </p:cNvSpPr>
          <p:nvPr/>
        </p:nvSpPr>
        <p:spPr>
          <a:xfrm>
            <a:off x="2195736" y="2132856"/>
            <a:ext cx="5256584" cy="77809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Estrategia e </a:t>
            </a:r>
            <a:r>
              <a:rPr kumimoji="0" lang="es-C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implementaci</a:t>
            </a:r>
            <a:r>
              <a:rPr lang="es-CL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ón</a:t>
            </a:r>
            <a:r>
              <a:rPr lang="es-CL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en el tiempo</a:t>
            </a:r>
            <a:endParaRPr kumimoji="0" lang="es-CL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7266" y="188640"/>
            <a:ext cx="869190" cy="867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1 Título"/>
          <p:cNvSpPr txBox="1">
            <a:spLocks/>
          </p:cNvSpPr>
          <p:nvPr/>
        </p:nvSpPr>
        <p:spPr>
          <a:xfrm>
            <a:off x="4572000" y="1052736"/>
            <a:ext cx="3276872" cy="5760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Plan Comercial</a:t>
            </a:r>
            <a:endParaRPr lang="es-CL" sz="2800" b="1" dirty="0">
              <a:solidFill>
                <a:schemeClr val="accent4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572000" y="1700808"/>
            <a:ext cx="4248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Nuestros Productos</a:t>
            </a:r>
          </a:p>
          <a:p>
            <a:pPr lvl="0"/>
            <a:endParaRPr lang="es-ES" sz="800" b="1" dirty="0" smtClean="0"/>
          </a:p>
          <a:p>
            <a:r>
              <a:rPr lang="es-ES" sz="1400" b="1" dirty="0" smtClean="0"/>
              <a:t>Paquete Tecnológico</a:t>
            </a:r>
            <a:r>
              <a:rPr lang="es-ES" sz="1400" dirty="0" smtClean="0"/>
              <a:t> conversión de residuos plásticos en combustible industrial y vehicular.</a:t>
            </a:r>
            <a:endParaRPr lang="es-ES" sz="800" dirty="0" smtClean="0"/>
          </a:p>
          <a:p>
            <a:endParaRPr lang="es-ES" sz="1400" dirty="0" smtClean="0"/>
          </a:p>
          <a:p>
            <a:r>
              <a:rPr lang="es-ES" sz="1400" b="1" dirty="0" smtClean="0"/>
              <a:t>Combustible Industrial</a:t>
            </a:r>
            <a:r>
              <a:rPr lang="es-ES" sz="1400" dirty="0" smtClean="0"/>
              <a:t>: Petróleo Crudo </a:t>
            </a:r>
          </a:p>
          <a:p>
            <a:r>
              <a:rPr lang="es-ES" sz="1400" dirty="0" smtClean="0"/>
              <a:t>Liviano, Diesel y Fuel </a:t>
            </a:r>
            <a:r>
              <a:rPr lang="es-ES" sz="1400" dirty="0" err="1" smtClean="0"/>
              <a:t>Oil</a:t>
            </a:r>
            <a:r>
              <a:rPr lang="es-ES" sz="1400" dirty="0" smtClean="0"/>
              <a:t>, con Ultra Bajo contenido de Azufre.</a:t>
            </a:r>
            <a:endParaRPr lang="es-ES" sz="800" dirty="0" smtClean="0"/>
          </a:p>
          <a:p>
            <a:r>
              <a:rPr lang="es-ES" sz="1400" dirty="0" smtClean="0"/>
              <a:t> </a:t>
            </a:r>
          </a:p>
          <a:p>
            <a:r>
              <a:rPr lang="es-ES" sz="1400" b="1" dirty="0" smtClean="0"/>
              <a:t>Combustible Vehicular</a:t>
            </a:r>
            <a:r>
              <a:rPr lang="es-ES" sz="1400" dirty="0" smtClean="0"/>
              <a:t>: Gasolina (ULSG) y </a:t>
            </a:r>
          </a:p>
          <a:p>
            <a:r>
              <a:rPr lang="es-ES" sz="1400" dirty="0" smtClean="0"/>
              <a:t>Diesel (ULSD). </a:t>
            </a:r>
            <a:endParaRPr lang="es-ES" sz="800" dirty="0" smtClean="0"/>
          </a:p>
          <a:p>
            <a:endParaRPr lang="es-ES_tradnl" sz="800" dirty="0" smtClean="0"/>
          </a:p>
          <a:p>
            <a:pPr lvl="0"/>
            <a:r>
              <a:rPr lang="es-CL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Precio</a:t>
            </a:r>
            <a:endParaRPr lang="es-ES_tradnl" sz="800" dirty="0" smtClean="0"/>
          </a:p>
          <a:p>
            <a:r>
              <a:rPr lang="es-ES" sz="1400" dirty="0" smtClean="0"/>
              <a:t>5 - 10% por debajo del precio comercial.</a:t>
            </a:r>
            <a:endParaRPr lang="es-ES" sz="800" dirty="0" smtClean="0"/>
          </a:p>
          <a:p>
            <a:endParaRPr lang="es-ES_tradnl" sz="800" dirty="0" smtClean="0"/>
          </a:p>
          <a:p>
            <a:r>
              <a:rPr lang="es-CL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Plaza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s-CO" sz="1400" b="1" dirty="0" smtClean="0"/>
              <a:t>Colombia</a:t>
            </a:r>
            <a:r>
              <a:rPr lang="es-CO" sz="1400" dirty="0" smtClean="0"/>
              <a:t> 60 municipios con más de 100 mil habitantes.</a:t>
            </a:r>
          </a:p>
          <a:p>
            <a:r>
              <a:rPr lang="es-CO" sz="1400" dirty="0" smtClean="0"/>
              <a:t>Latinoamérica y más allá.</a:t>
            </a:r>
          </a:p>
          <a:p>
            <a:endParaRPr lang="es-CO" sz="1400" dirty="0" smtClean="0"/>
          </a:p>
          <a:p>
            <a:r>
              <a:rPr lang="es-CL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Promoción</a:t>
            </a:r>
          </a:p>
          <a:p>
            <a:r>
              <a:rPr lang="es-E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 Combustibles Industriales más limpios</a:t>
            </a:r>
          </a:p>
          <a:p>
            <a:r>
              <a:rPr lang="es-E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mercado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24802"/>
            <a:ext cx="1048847" cy="2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268" y="3717032"/>
            <a:ext cx="10394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3 Imagen" descr="C:\Users\Felipe Calderón\Dropbox\Pirolizador de 80 x 240\Vista 23.jpg"/>
          <p:cNvPicPr/>
          <p:nvPr/>
        </p:nvPicPr>
        <p:blipFill>
          <a:blip r:embed="rId5" cstate="print"/>
          <a:srcRect l="14286" t="8728" b="11721"/>
          <a:stretch>
            <a:fillRect/>
          </a:stretch>
        </p:blipFill>
        <p:spPr bwMode="auto">
          <a:xfrm>
            <a:off x="395536" y="1340768"/>
            <a:ext cx="36004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Felipe Calderón\Dropbox\Plasticombustibles Compartido\Documentos proyecto socio-ambiental\Logos\Logo Gloria 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2656"/>
            <a:ext cx="1944216" cy="63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2723</TotalTime>
  <Words>1088</Words>
  <Application>Microsoft Office PowerPoint</Application>
  <PresentationFormat>Presentación en pantalla (4:3)</PresentationFormat>
  <Paragraphs>209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Concurrencia</vt:lpstr>
      <vt:lpstr>Diapositiva 1</vt:lpstr>
      <vt:lpstr>Diapositiva 2</vt:lpstr>
      <vt:lpstr>Diapositiva 3</vt:lpstr>
      <vt:lpstr>Diapositiva 4</vt:lpstr>
      <vt:lpstr>Diapositiva 5</vt:lpstr>
      <vt:lpstr>Diapositiva 6</vt:lpstr>
      <vt:lpstr>Proyecciones</vt:lpstr>
      <vt:lpstr>Elementos de Sostenibilidad</vt:lpstr>
      <vt:lpstr>Diapositiva 9</vt:lpstr>
      <vt:lpstr>Diapositiva 10</vt:lpstr>
      <vt:lpstr>Componente Ambiental</vt:lpstr>
      <vt:lpstr>Diapositiva 12</vt:lpstr>
      <vt:lpstr>Diapositiva 13</vt:lpstr>
      <vt:lpstr>Diapositiva 14</vt:lpstr>
      <vt:lpstr>Diapositiva 15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PlastiCombustibles</dc:title>
  <dc:creator>WinuE</dc:creator>
  <cp:lastModifiedBy>Felipe Calderón</cp:lastModifiedBy>
  <cp:revision>102</cp:revision>
  <dcterms:created xsi:type="dcterms:W3CDTF">2013-09-04T04:47:33Z</dcterms:created>
  <dcterms:modified xsi:type="dcterms:W3CDTF">2013-11-12T21:41:02Z</dcterms:modified>
</cp:coreProperties>
</file>